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59" r:id="rId4"/>
    <p:sldId id="275" r:id="rId5"/>
    <p:sldId id="276" r:id="rId6"/>
    <p:sldId id="261" r:id="rId7"/>
    <p:sldId id="263" r:id="rId8"/>
    <p:sldId id="264" r:id="rId9"/>
    <p:sldId id="265" r:id="rId10"/>
    <p:sldId id="266" r:id="rId11"/>
    <p:sldId id="272" r:id="rId12"/>
    <p:sldId id="273" r:id="rId13"/>
    <p:sldId id="277" r:id="rId14"/>
    <p:sldId id="279" r:id="rId15"/>
    <p:sldId id="281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2" autoAdjust="0"/>
    <p:restoredTop sz="94671" autoAdjust="0"/>
  </p:normalViewPr>
  <p:slideViewPr>
    <p:cSldViewPr>
      <p:cViewPr varScale="1">
        <p:scale>
          <a:sx n="59" d="100"/>
          <a:sy n="59" d="100"/>
        </p:scale>
        <p:origin x="-84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91F8F-B17B-4273-9882-2A51813B5E1B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B388E-D000-4A07-8AFB-CD1E1C21BA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60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F1014-091D-497D-91E0-A284D13237F6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9334C-1A42-4311-9B81-104AE5F9D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08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877AA88-8976-411F-B64E-17EB8110C455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702741-B3A8-4D2D-9DF8-606DA60B2C6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file:///C:\Users\&#1056;&#1072;&#1073;&#1086;&#1090;&#1072;\Downloads\&#1064;&#1082;&#1086;&#1083;&#1100;&#1085;&#1099;&#1081;%205.vsd\Drawing\~&#1057;&#1090;&#1088;&#1072;&#1085;&#1080;&#1094;&#1072;-1\Sheet.14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file:///C:\Users\&#1056;&#1072;&#1073;&#1086;&#1090;&#1072;\Downloads\&#1064;&#1082;&#1086;&#1083;&#1100;&#1085;&#1099;&#1081;%2012.vsd\Drawing\~&#1057;&#1090;&#1088;&#1072;&#1085;&#1080;&#1094;&#1072;-1\Sheet.14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39476"/>
            <a:ext cx="3485476" cy="142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0372" y="290655"/>
            <a:ext cx="6924411" cy="7571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latin typeface="Franklin Gothic Book" panose="020B0503020102020204" pitchFamily="34" charset="0"/>
                <a:ea typeface="+mj-ea"/>
                <a:cs typeface="+mj-cs"/>
              </a:rPr>
              <a:t>Муниципальное образование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latin typeface="Franklin Gothic Book" panose="020B0503020102020204" pitchFamily="34" charset="0"/>
                <a:ea typeface="+mj-ea"/>
                <a:cs typeface="+mj-cs"/>
              </a:rPr>
              <a:t> поселок Ханымей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36770" y="6431738"/>
            <a:ext cx="8707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Franklin Gothic Book" panose="020B0503020102020204" pitchFamily="34" charset="0"/>
                <a:ea typeface="+mj-ea"/>
                <a:cs typeface="+mj-cs"/>
              </a:rPr>
              <a:t>2017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8280"/>
            <a:ext cx="9160667" cy="119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0372" y="1116788"/>
            <a:ext cx="6974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Franklin Gothic Book" panose="020B0503020102020204" pitchFamily="34" charset="0"/>
                <a:ea typeface="+mj-ea"/>
                <a:cs typeface="+mj-cs"/>
              </a:rPr>
              <a:t>Приоритетный</a:t>
            </a:r>
            <a:r>
              <a:rPr lang="ru-RU" sz="2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Franklin Gothic Book" panose="020B0503020102020204" pitchFamily="34" charset="0"/>
                <a:ea typeface="+mj-ea"/>
                <a:cs typeface="+mj-cs"/>
              </a:rPr>
              <a:t>проект</a:t>
            </a:r>
          </a:p>
          <a:p>
            <a:pPr algn="ctr"/>
            <a:r>
              <a:rPr lang="ru-RU" sz="2400" b="1" dirty="0" smtClean="0">
                <a:latin typeface="Franklin Gothic Book" panose="020B0503020102020204" pitchFamily="34" charset="0"/>
                <a:ea typeface="+mj-ea"/>
                <a:cs typeface="+mj-cs"/>
              </a:rPr>
              <a:t>«Формирование </a:t>
            </a:r>
            <a:r>
              <a:rPr lang="ru-RU" sz="2400" b="1" dirty="0">
                <a:latin typeface="Franklin Gothic Book" panose="020B0503020102020204" pitchFamily="34" charset="0"/>
                <a:ea typeface="+mj-ea"/>
                <a:cs typeface="+mj-cs"/>
              </a:rPr>
              <a:t>комфортной городской среды»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068" y="2564904"/>
            <a:ext cx="87266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Franklin Gothic Book" panose="020B0503020102020204" pitchFamily="34" charset="0"/>
                <a:ea typeface="+mj-ea"/>
                <a:cs typeface="+mj-cs"/>
              </a:rPr>
              <a:t>Рассмотрение проекта муниципальной программы «Формирование комфортной городской </a:t>
            </a:r>
            <a:r>
              <a:rPr lang="ru-RU" sz="2400" b="1" dirty="0">
                <a:latin typeface="Franklin Gothic Book" panose="020B0503020102020204" pitchFamily="34" charset="0"/>
                <a:ea typeface="+mj-ea"/>
                <a:cs typeface="+mj-cs"/>
              </a:rPr>
              <a:t>среды» на территории муниципального образования поселок Ханымей на 2017 год»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76183"/>
            <a:ext cx="9174906" cy="88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7672"/>
            <a:ext cx="1143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2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13132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61579" y="8367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Дизайн- проект</a:t>
            </a:r>
          </a:p>
          <a:p>
            <a:pPr algn="ctr"/>
            <a:r>
              <a:rPr lang="ru-RU" dirty="0"/>
              <a:t>территории дома по адресу</a:t>
            </a:r>
            <a:r>
              <a:rPr lang="en-US" dirty="0"/>
              <a:t>:</a:t>
            </a:r>
            <a:endParaRPr lang="ru-RU" dirty="0"/>
          </a:p>
          <a:p>
            <a:pPr algn="ctr"/>
            <a:r>
              <a:rPr lang="ru-RU" dirty="0"/>
              <a:t>ЯНАО, </a:t>
            </a:r>
            <a:r>
              <a:rPr lang="ru-RU" dirty="0" err="1"/>
              <a:t>Пуровский</a:t>
            </a:r>
            <a:r>
              <a:rPr lang="ru-RU" dirty="0"/>
              <a:t> р-н, п. Ханымей, кв. Комсомольский д.8</a:t>
            </a:r>
          </a:p>
        </p:txBody>
      </p:sp>
      <p:pic>
        <p:nvPicPr>
          <p:cNvPr id="10242" name="Picture 2" descr="C:\Users\Специалист\Desktop\viber image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79" y="2276872"/>
            <a:ext cx="38404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3621" y="4797152"/>
            <a:ext cx="473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Необходимо провести работы по установке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28,8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2091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319768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4718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Дизайн проект территории дома по адресу</a:t>
            </a:r>
            <a:r>
              <a:rPr lang="en-US" dirty="0"/>
              <a:t>:</a:t>
            </a:r>
            <a:r>
              <a:rPr lang="ru-RU" dirty="0"/>
              <a:t> ЯНАО, </a:t>
            </a:r>
            <a:r>
              <a:rPr lang="ru-RU" dirty="0" err="1"/>
              <a:t>Пуровский</a:t>
            </a:r>
            <a:r>
              <a:rPr lang="ru-RU" dirty="0"/>
              <a:t> р-н,           п. Ханымей, кв. Школьный д.6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7"/>
            <a:ext cx="3652643" cy="20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35625" y="4512306"/>
            <a:ext cx="4732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Необходимо провести работы по частичному демонтажу и переносу существующего ограждения, замене устаревших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52,5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132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2" y="2492896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Дизайн проект территории дома по адресу</a:t>
            </a:r>
            <a:r>
              <a:rPr lang="en-US" dirty="0"/>
              <a:t>:</a:t>
            </a:r>
            <a:r>
              <a:rPr lang="ru-RU" dirty="0"/>
              <a:t> ЯНАО, </a:t>
            </a:r>
            <a:r>
              <a:rPr lang="ru-RU" dirty="0" err="1"/>
              <a:t>Пуровский</a:t>
            </a:r>
            <a:r>
              <a:rPr lang="ru-RU" dirty="0"/>
              <a:t> р-н,           п. Ханымей, кв. Школьный д.8</a:t>
            </a:r>
          </a:p>
        </p:txBody>
      </p:sp>
      <p:pic>
        <p:nvPicPr>
          <p:cNvPr id="11266" name="Picture 2" descr="C:\Users\Специалист\Desktop\viber image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3" y="2492896"/>
            <a:ext cx="396844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3621" y="4830918"/>
            <a:ext cx="473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Необходимо провести работы по замене устаревших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54,2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132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12290" name="Picture 2" descr="C:\Users\5A6C~1\AppData\Local\Temp\7zE4CD4CC10\2017-05-18 08-01-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6" b="8835"/>
          <a:stretch/>
        </p:blipFill>
        <p:spPr bwMode="auto">
          <a:xfrm>
            <a:off x="4580576" y="2348880"/>
            <a:ext cx="4157329" cy="22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7943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Дизайн- проект</a:t>
            </a:r>
          </a:p>
          <a:p>
            <a:pPr algn="ctr"/>
            <a:r>
              <a:rPr lang="ru-RU" dirty="0"/>
              <a:t>территории дома по адресу</a:t>
            </a:r>
            <a:r>
              <a:rPr lang="en-US" dirty="0"/>
              <a:t>:</a:t>
            </a:r>
            <a:endParaRPr lang="ru-RU" dirty="0"/>
          </a:p>
          <a:p>
            <a:pPr algn="ctr"/>
            <a:r>
              <a:rPr lang="ru-RU" dirty="0"/>
              <a:t>ЯНАО, </a:t>
            </a:r>
            <a:r>
              <a:rPr lang="ru-RU" dirty="0" err="1"/>
              <a:t>Пуровский</a:t>
            </a:r>
            <a:r>
              <a:rPr lang="ru-RU" dirty="0"/>
              <a:t> р-н, п. Ханымей, кв. Школьный д</a:t>
            </a:r>
            <a:r>
              <a:rPr lang="ru-RU" dirty="0" smtClean="0"/>
              <a:t>. 14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2" y="2348880"/>
            <a:ext cx="313132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92822" y="4766845"/>
            <a:ext cx="473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Необходимо провести работы по установке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28,8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06025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27943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Дизайн- проект</a:t>
            </a:r>
          </a:p>
          <a:p>
            <a:pPr algn="ctr"/>
            <a:r>
              <a:rPr lang="ru-RU" dirty="0"/>
              <a:t>территории дома по адресу</a:t>
            </a:r>
            <a:r>
              <a:rPr lang="en-US" dirty="0"/>
              <a:t>:</a:t>
            </a:r>
            <a:endParaRPr lang="ru-RU" dirty="0"/>
          </a:p>
          <a:p>
            <a:pPr algn="ctr"/>
            <a:r>
              <a:rPr lang="ru-RU" dirty="0"/>
              <a:t>ЯНАО, </a:t>
            </a:r>
            <a:r>
              <a:rPr lang="ru-RU" dirty="0" err="1"/>
              <a:t>Пуровский</a:t>
            </a:r>
            <a:r>
              <a:rPr lang="ru-RU" dirty="0"/>
              <a:t> р-н, п. Ханымей, </a:t>
            </a:r>
            <a:r>
              <a:rPr lang="ru-RU" dirty="0" smtClean="0"/>
              <a:t>ул. Молодежная </a:t>
            </a:r>
            <a:r>
              <a:rPr lang="ru-RU" dirty="0"/>
              <a:t>д</a:t>
            </a:r>
            <a:r>
              <a:rPr lang="ru-RU" dirty="0" smtClean="0"/>
              <a:t>. 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92822" y="4653136"/>
            <a:ext cx="4732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/>
              <a:t>	Необходимо провести работы по частичному демонтажу и переносу существующего ограждения, замене устаревших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42,4 </a:t>
            </a:r>
            <a:r>
              <a:rPr lang="ru-RU" dirty="0"/>
              <a:t>тыс. рублей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319768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:\Документы специалиста\Рабочая папка\формирование городской среды\IMAG0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40" y="2382021"/>
            <a:ext cx="3989797" cy="22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2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1196752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Уважаемые участники публичных слушаний!</a:t>
            </a:r>
          </a:p>
          <a:p>
            <a:pPr algn="ctr"/>
            <a:endParaRPr lang="ru-RU" dirty="0" smtClean="0"/>
          </a:p>
          <a:p>
            <a:pPr algn="just">
              <a:tabLst>
                <a:tab pos="446088" algn="l"/>
              </a:tabLst>
            </a:pPr>
            <a:r>
              <a:rPr lang="ru-RU" dirty="0"/>
              <a:t>	</a:t>
            </a:r>
            <a:r>
              <a:rPr lang="ru-RU" dirty="0" smtClean="0"/>
              <a:t>Вашему вниманию был представлен проект муниципальной программы «Формирование комфортной городской среды» общественных и дворовых территорий многоквартирных домов поселка Ханымей, который включает в себя минимальный </a:t>
            </a:r>
            <a:r>
              <a:rPr lang="ru-RU" b="1" u="sng" dirty="0" smtClean="0"/>
              <a:t>гарантированный</a:t>
            </a:r>
            <a:r>
              <a:rPr lang="ru-RU" dirty="0" smtClean="0"/>
              <a:t> перечень видов работ, на основании поступивших предложений от населения.</a:t>
            </a:r>
          </a:p>
          <a:p>
            <a:pPr indent="446088" algn="just">
              <a:tabLst>
                <a:tab pos="446088" algn="l"/>
              </a:tabLst>
            </a:pPr>
            <a:r>
              <a:rPr lang="ru-RU" dirty="0" smtClean="0"/>
              <a:t>Финансовое обеспечение представленных объёмов работ будет возможным после выделения муниципалитету дополнительных целевых субсидий на реализацию проекта и их утверждения в бюджете Собранием депутатов МО </a:t>
            </a:r>
            <a:r>
              <a:rPr lang="ru-RU" dirty="0" err="1" smtClean="0"/>
              <a:t>п.Ханымей</a:t>
            </a:r>
            <a:r>
              <a:rPr lang="ru-RU" dirty="0" smtClean="0"/>
              <a:t>.</a:t>
            </a:r>
          </a:p>
          <a:p>
            <a:pPr indent="446088" algn="just">
              <a:tabLst>
                <a:tab pos="446088" algn="l"/>
              </a:tabLst>
            </a:pPr>
            <a:r>
              <a:rPr lang="ru-RU" dirty="0" smtClean="0"/>
              <a:t>Кроме этого, в 2017 году в МО </a:t>
            </a:r>
            <a:r>
              <a:rPr lang="ru-RU" dirty="0" err="1" smtClean="0"/>
              <a:t>п.Ханымей</a:t>
            </a:r>
            <a:r>
              <a:rPr lang="ru-RU" dirty="0" smtClean="0"/>
              <a:t> работы по благоустройству будут проводиться в рамках адресной программы «Благоустройство территорий и улично-дорожной сети МО п. Ханымей».</a:t>
            </a:r>
          </a:p>
          <a:p>
            <a:pPr indent="446088" algn="just">
              <a:tabLst>
                <a:tab pos="446088" algn="l"/>
              </a:tabLs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7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" name="Picture 4" descr="C:\Users\Работа\Downloads\ханымей-ГЕР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2564904"/>
            <a:ext cx="1944215" cy="30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3922" y="1196752"/>
            <a:ext cx="85106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Благодарю всех ЗА ВНИМАНИЕ 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2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795" y="1484784"/>
            <a:ext cx="8568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533400" algn="l"/>
              </a:tabLst>
            </a:pPr>
            <a:r>
              <a:rPr lang="ru-RU" sz="1600" dirty="0" smtClean="0"/>
              <a:t>	</a:t>
            </a:r>
            <a:r>
              <a:rPr lang="ru-RU" dirty="0"/>
              <a:t>Цель </a:t>
            </a:r>
            <a:r>
              <a:rPr lang="ru-RU" dirty="0" smtClean="0"/>
              <a:t>приоритетного проекта «Формирование комфортной городской среды» в целом: </a:t>
            </a:r>
            <a:r>
              <a:rPr lang="ru-RU" dirty="0"/>
              <a:t>создание условий для системного повышения качества и комфорта городской среды на всей территории Российской Федерации, в том числе на территории муниципального образования поселок Ханымей, путем реализации ежегодно (в период с 2017 по 2022 годы) комплекса первоочередных мероприятий по благоустройству </a:t>
            </a:r>
            <a:r>
              <a:rPr lang="ru-RU" dirty="0" smtClean="0"/>
              <a:t>не только общественных пространств поселка, но и дворовых территорий.</a:t>
            </a:r>
          </a:p>
          <a:p>
            <a:pPr algn="just">
              <a:tabLst>
                <a:tab pos="533400" algn="l"/>
              </a:tabLst>
            </a:pPr>
            <a:r>
              <a:rPr lang="ru-RU" dirty="0" smtClean="0"/>
              <a:t>	В </a:t>
            </a:r>
            <a:r>
              <a:rPr lang="ru-RU" dirty="0"/>
              <a:t>рамках, реализации приоритетного проекта «Формирование комфортной городской среды» </a:t>
            </a:r>
            <a:r>
              <a:rPr lang="ru-RU" dirty="0" smtClean="0"/>
              <a:t>на территории муниципального образования поселок Ханымей </a:t>
            </a:r>
            <a:r>
              <a:rPr lang="ru-RU" dirty="0" smtClean="0"/>
              <a:t>на 2017 год, в </a:t>
            </a:r>
            <a:r>
              <a:rPr lang="ru-RU" dirty="0"/>
              <a:t>период с 30 марта по 19 </a:t>
            </a:r>
            <a:r>
              <a:rPr lang="ru-RU" dirty="0" smtClean="0"/>
              <a:t>мая, </a:t>
            </a:r>
            <a:r>
              <a:rPr lang="ru-RU" dirty="0"/>
              <a:t>осуществлялся сбор предложений от заинтересованных лиц по благоустройству дворовых </a:t>
            </a:r>
            <a:r>
              <a:rPr lang="ru-RU" dirty="0" smtClean="0"/>
              <a:t>и </a:t>
            </a:r>
            <a:r>
              <a:rPr lang="ru-RU" dirty="0"/>
              <a:t>общественных </a:t>
            </a:r>
            <a:r>
              <a:rPr lang="ru-RU" dirty="0" smtClean="0"/>
              <a:t>территорий </a:t>
            </a:r>
            <a:r>
              <a:rPr lang="ru-RU" dirty="0"/>
              <a:t>поселка, для включения предложений в проект муниципальной программы «Формирование комфортной городской среды</a:t>
            </a:r>
            <a:r>
              <a:rPr lang="ru-RU" dirty="0" smtClean="0"/>
              <a:t>» на территории муниципального образования поселок Ханымей в 2017 году».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691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71403"/>
            <a:ext cx="2624007" cy="34750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369" y="1484784"/>
            <a:ext cx="42658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В </a:t>
            </a:r>
            <a:r>
              <a:rPr lang="ru-RU" dirty="0"/>
              <a:t>качестве возможных </a:t>
            </a:r>
            <a:r>
              <a:rPr lang="ru-RU" dirty="0" smtClean="0"/>
              <a:t>вариантов </a:t>
            </a:r>
            <a:r>
              <a:rPr lang="ru-RU" dirty="0"/>
              <a:t>благоустройства </a:t>
            </a:r>
            <a:r>
              <a:rPr lang="ru-RU" dirty="0" smtClean="0"/>
              <a:t>общественных территорий поселка Администрацией поселка были внесены предложения в Общественную комиссию для </a:t>
            </a:r>
            <a:r>
              <a:rPr lang="ru-RU" dirty="0"/>
              <a:t>обсуждения следующие </a:t>
            </a:r>
            <a:r>
              <a:rPr lang="ru-RU" dirty="0" smtClean="0"/>
              <a:t>объекты:</a:t>
            </a:r>
            <a:endParaRPr lang="ru-RU" dirty="0"/>
          </a:p>
          <a:p>
            <a:r>
              <a:rPr lang="ru-RU" dirty="0"/>
              <a:t>- благоустройство </a:t>
            </a:r>
            <a:r>
              <a:rPr lang="ru-RU" dirty="0" smtClean="0"/>
              <a:t>детской площадки по ул. Молодежной (д. 10),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устройство наружного освещение детской площадки в кв. Школьном (д. 5),</a:t>
            </a:r>
            <a:endParaRPr lang="ru-RU" dirty="0"/>
          </a:p>
          <a:p>
            <a:r>
              <a:rPr lang="ru-RU" dirty="0" smtClean="0"/>
              <a:t>- реконструкция тротуаров в центральном парке с устройством новых зон отдыха,</a:t>
            </a:r>
          </a:p>
          <a:p>
            <a:r>
              <a:rPr lang="ru-RU" dirty="0" smtClean="0"/>
              <a:t>- ремонт фонтана.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079296"/>
              </p:ext>
            </p:extLst>
          </p:nvPr>
        </p:nvGraphicFramePr>
        <p:xfrm>
          <a:off x="4755378" y="2786737"/>
          <a:ext cx="2580025" cy="3429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Visio" r:id="rId5" imgW="7417980" imgH="9861071" progId="Visio.Drawing.11">
                  <p:embed/>
                </p:oleObj>
              </mc:Choice>
              <mc:Fallback>
                <p:oleObj name="Visio" r:id="rId5" imgW="7417980" imgH="986107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5378" y="2786737"/>
                        <a:ext cx="2580025" cy="3429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065970"/>
            <a:ext cx="2356027" cy="31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53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29" y="1196752"/>
            <a:ext cx="47328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Также в период работ Общественной комиссии поступали </a:t>
            </a:r>
            <a:r>
              <a:rPr lang="ru-RU" dirty="0" smtClean="0"/>
              <a:t>предложения </a:t>
            </a:r>
            <a:r>
              <a:rPr lang="ru-RU" dirty="0" smtClean="0"/>
              <a:t>от заинтересованных лиц о благоустройстве дворовых территорий многоквартирных домов поселка. Всего поступило 11 предложений, 3 из которых были условно приняты к рассмотрению, так как в полном объеме не были предоставлены пакеты документов.</a:t>
            </a:r>
          </a:p>
          <a:p>
            <a:pPr algn="just">
              <a:tabLst>
                <a:tab pos="447675" algn="l"/>
              </a:tabLst>
            </a:pPr>
            <a:r>
              <a:rPr lang="ru-RU" dirty="0"/>
              <a:t>	</a:t>
            </a:r>
            <a:r>
              <a:rPr lang="ru-RU" dirty="0" smtClean="0"/>
              <a:t>Проведя анализ поступивших предложений, члены Общественной комиссии пришли к выводу, что основными пожеланиями жителей многоквартирных домов являются:</a:t>
            </a:r>
          </a:p>
          <a:p>
            <a:pPr marL="342900" indent="-342900" algn="just">
              <a:buAutoNum type="arabicPeriod"/>
              <a:tabLst>
                <a:tab pos="447675" algn="l"/>
              </a:tabLst>
            </a:pPr>
            <a:r>
              <a:rPr lang="ru-RU" dirty="0" smtClean="0"/>
              <a:t>установка новых скамеек</a:t>
            </a:r>
          </a:p>
          <a:p>
            <a:pPr marL="342900" indent="-342900" algn="just">
              <a:buAutoNum type="arabicPeriod"/>
              <a:tabLst>
                <a:tab pos="447675" algn="l"/>
              </a:tabLst>
            </a:pPr>
            <a:r>
              <a:rPr lang="ru-RU" dirty="0" smtClean="0"/>
              <a:t>установка новых урн</a:t>
            </a:r>
          </a:p>
          <a:p>
            <a:pPr marL="342900" indent="-342900" algn="just">
              <a:buAutoNum type="arabicPeriod"/>
              <a:tabLst>
                <a:tab pos="447675" algn="l"/>
              </a:tabLst>
            </a:pPr>
            <a:r>
              <a:rPr lang="ru-RU" dirty="0" smtClean="0"/>
              <a:t>устройство  наружного освещения придомовых территорий.</a:t>
            </a:r>
          </a:p>
          <a:p>
            <a:pPr algn="just">
              <a:tabLst>
                <a:tab pos="447675" algn="l"/>
              </a:tabLst>
            </a:pPr>
            <a:r>
              <a:rPr lang="ru-RU" dirty="0"/>
              <a:t>	</a:t>
            </a:r>
            <a:endParaRPr lang="ru-RU" dirty="0" smtClean="0"/>
          </a:p>
          <a:p>
            <a:pPr algn="just">
              <a:tabLst>
                <a:tab pos="447675" algn="l"/>
              </a:tabLst>
            </a:pPr>
            <a:r>
              <a:rPr lang="ru-RU" dirty="0" smtClean="0"/>
              <a:t>	</a:t>
            </a:r>
          </a:p>
        </p:txBody>
      </p:sp>
      <p:pic>
        <p:nvPicPr>
          <p:cNvPr id="8194" name="Picture 2" descr="H:\Документы специалиста\Рабочая папка\подготовка документов\фото 2015 на Москву\DSC021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-286" b="29099"/>
          <a:stretch/>
        </p:blipFill>
        <p:spPr bwMode="auto">
          <a:xfrm>
            <a:off x="5399948" y="1196752"/>
            <a:ext cx="362838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2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29" y="1196752"/>
            <a:ext cx="84772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Обозначенные виды работ относятся к минимальному перечню работ по благоустройству дворовых территорий, установленных постановлением Правительства Российской Федерации от 10 февраля 2017 года № 169.</a:t>
            </a:r>
          </a:p>
          <a:p>
            <a:pPr algn="just">
              <a:tabLst>
                <a:tab pos="447675" algn="l"/>
              </a:tabLst>
            </a:pPr>
            <a:r>
              <a:rPr lang="ru-RU" dirty="0"/>
              <a:t>	</a:t>
            </a:r>
            <a:r>
              <a:rPr lang="ru-RU" dirty="0" smtClean="0"/>
              <a:t>Также были представлены предложения по дополнительному перечню видов работ по благоустройству дворовых территорий:</a:t>
            </a:r>
          </a:p>
          <a:p>
            <a:pPr algn="just">
              <a:tabLst>
                <a:tab pos="447675" algn="l"/>
              </a:tabLst>
            </a:pPr>
            <a:r>
              <a:rPr lang="ru-RU" dirty="0"/>
              <a:t>	</a:t>
            </a:r>
            <a:r>
              <a:rPr lang="ru-RU" dirty="0" smtClean="0"/>
              <a:t>1. устройство </a:t>
            </a:r>
            <a:r>
              <a:rPr lang="ru-RU" dirty="0" err="1" smtClean="0"/>
              <a:t>велопарковок</a:t>
            </a:r>
            <a:r>
              <a:rPr lang="ru-RU" dirty="0" smtClean="0"/>
              <a:t>,</a:t>
            </a:r>
          </a:p>
          <a:p>
            <a:pPr algn="just">
              <a:tabLst>
                <a:tab pos="447675" algn="l"/>
              </a:tabLst>
            </a:pPr>
            <a:r>
              <a:rPr lang="ru-RU" dirty="0"/>
              <a:t>	</a:t>
            </a:r>
            <a:r>
              <a:rPr lang="ru-RU" dirty="0" smtClean="0"/>
              <a:t>2. озеленение территорий,</a:t>
            </a:r>
          </a:p>
          <a:p>
            <a:pPr algn="just">
              <a:tabLst>
                <a:tab pos="447675" algn="l"/>
              </a:tabLst>
            </a:pPr>
            <a:r>
              <a:rPr lang="ru-RU" dirty="0"/>
              <a:t>	</a:t>
            </a:r>
            <a:r>
              <a:rPr lang="ru-RU" dirty="0" smtClean="0"/>
              <a:t>3. иные мероприятия.</a:t>
            </a:r>
          </a:p>
          <a:p>
            <a:pPr algn="just">
              <a:tabLst>
                <a:tab pos="447675" algn="l"/>
              </a:tabLst>
            </a:pPr>
            <a:r>
              <a:rPr lang="ru-RU" dirty="0" smtClean="0"/>
              <a:t>	</a:t>
            </a:r>
          </a:p>
          <a:p>
            <a:pPr algn="just">
              <a:tabLst>
                <a:tab pos="447675" algn="l"/>
              </a:tabLst>
            </a:pPr>
            <a:endParaRPr lang="ru-RU" dirty="0"/>
          </a:p>
          <a:p>
            <a:pPr algn="just">
              <a:tabLst>
                <a:tab pos="447675" algn="l"/>
              </a:tabLst>
            </a:pPr>
            <a:r>
              <a:rPr lang="ru-RU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001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8" y="2223698"/>
            <a:ext cx="338025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294325"/>
              </p:ext>
            </p:extLst>
          </p:nvPr>
        </p:nvGraphicFramePr>
        <p:xfrm>
          <a:off x="1988304" y="1052736"/>
          <a:ext cx="51657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Visio" r:id="rId5" imgW="5165049" imgH="885922" progId="Visio.Drawing.11">
                  <p:link updateAutomatic="1"/>
                </p:oleObj>
              </mc:Choice>
              <mc:Fallback>
                <p:oleObj name="Visio" r:id="rId5" imgW="5165049" imgH="885922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8304" y="1052736"/>
                        <a:ext cx="516572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6" name="Picture 10" descr="C:\Users\Специалист\Desktop\viber image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2395"/>
            <a:ext cx="4062972" cy="228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35625" y="4512306"/>
            <a:ext cx="4732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</a:t>
            </a:r>
          </a:p>
          <a:p>
            <a:pPr algn="just">
              <a:tabLst>
                <a:tab pos="447675" algn="l"/>
              </a:tabLst>
            </a:pPr>
            <a:r>
              <a:rPr lang="ru-RU" dirty="0"/>
              <a:t>	</a:t>
            </a:r>
            <a:r>
              <a:rPr lang="ru-RU" dirty="0" smtClean="0"/>
              <a:t>Необходимо провести работы по замене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54,2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720075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" y="0"/>
            <a:ext cx="9144000" cy="695739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43852"/>
            <a:ext cx="319768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488953"/>
              </p:ext>
            </p:extLst>
          </p:nvPr>
        </p:nvGraphicFramePr>
        <p:xfrm>
          <a:off x="1259632" y="1052736"/>
          <a:ext cx="7053262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Visio" r:id="rId5" imgW="7052475" imgH="611400" progId="Visio.Drawing.11">
                  <p:link updateAutomatic="1"/>
                </p:oleObj>
              </mc:Choice>
              <mc:Fallback>
                <p:oleObj name="Visio" r:id="rId5" imgW="7052475" imgH="611400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9632" y="1052736"/>
                        <a:ext cx="7053262" cy="61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-1" b="20608"/>
          <a:stretch/>
        </p:blipFill>
        <p:spPr bwMode="auto">
          <a:xfrm>
            <a:off x="4805916" y="1990783"/>
            <a:ext cx="3798532" cy="23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35625" y="4512306"/>
            <a:ext cx="473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Необходимо провести работы по установке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40,0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1983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71360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27943" y="7678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Дизайн- проект</a:t>
            </a:r>
          </a:p>
          <a:p>
            <a:pPr algn="ctr"/>
            <a:r>
              <a:rPr lang="ru-RU" dirty="0"/>
              <a:t>территории дома</a:t>
            </a:r>
          </a:p>
          <a:p>
            <a:pPr algn="ctr"/>
            <a:r>
              <a:rPr lang="ru-RU" dirty="0"/>
              <a:t>по адресу</a:t>
            </a:r>
            <a:r>
              <a:rPr lang="en-US" dirty="0"/>
              <a:t>:</a:t>
            </a:r>
            <a:r>
              <a:rPr lang="ru-RU" dirty="0"/>
              <a:t> ЯНАО, </a:t>
            </a:r>
            <a:r>
              <a:rPr lang="ru-RU" dirty="0" err="1"/>
              <a:t>Пуровский</a:t>
            </a:r>
            <a:r>
              <a:rPr lang="ru-RU" dirty="0"/>
              <a:t> р-н, п. Ханымей, кв. Школьный д. 2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0"/>
          <a:stretch/>
        </p:blipFill>
        <p:spPr bwMode="auto">
          <a:xfrm>
            <a:off x="4513943" y="2164277"/>
            <a:ext cx="4289594" cy="229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35625" y="4512306"/>
            <a:ext cx="4732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Необходимо провести работы по частичному демонтажу и переносу существующего ограждения, установке скамеек и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70,0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1983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0" y="2348880"/>
            <a:ext cx="362774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27943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Дизайн- проект</a:t>
            </a:r>
          </a:p>
          <a:p>
            <a:pPr algn="ctr"/>
            <a:r>
              <a:rPr lang="ru-RU" dirty="0"/>
              <a:t>территории дома по адресу</a:t>
            </a:r>
            <a:r>
              <a:rPr lang="en-US" dirty="0"/>
              <a:t>:</a:t>
            </a:r>
            <a:endParaRPr lang="ru-RU" dirty="0"/>
          </a:p>
          <a:p>
            <a:pPr algn="ctr"/>
            <a:r>
              <a:rPr lang="ru-RU" dirty="0"/>
              <a:t>ЯНАО, </a:t>
            </a:r>
            <a:r>
              <a:rPr lang="ru-RU" dirty="0" err="1"/>
              <a:t>Пуровский</a:t>
            </a:r>
            <a:r>
              <a:rPr lang="ru-RU" dirty="0"/>
              <a:t> р-н, п. Ханымей, кв. Школьный д.4</a:t>
            </a:r>
          </a:p>
        </p:txBody>
      </p:sp>
      <p:pic>
        <p:nvPicPr>
          <p:cNvPr id="9218" name="Picture 2" descr="C:\Users\5A6C~1\AppData\Local\Temp\7zE4CD7C108\2017-05-17 08-10-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59" y="2348880"/>
            <a:ext cx="4248472" cy="24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34961" y="4941168"/>
            <a:ext cx="473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7675" algn="l"/>
              </a:tabLst>
            </a:pPr>
            <a:r>
              <a:rPr lang="ru-RU" dirty="0" smtClean="0"/>
              <a:t>	Необходимо провести работы по замене скамеек и замене урн.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Общая стоимость работ составляет:</a:t>
            </a:r>
          </a:p>
          <a:p>
            <a:pPr algn="ctr">
              <a:tabLst>
                <a:tab pos="447675" algn="l"/>
              </a:tabLst>
            </a:pPr>
            <a:r>
              <a:rPr lang="ru-RU" dirty="0" smtClean="0"/>
              <a:t>54,2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1983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3307</TotalTime>
  <Words>189</Words>
  <Application>Microsoft Office PowerPoint</Application>
  <PresentationFormat>Экран (4:3)</PresentationFormat>
  <Paragraphs>79</Paragraphs>
  <Slides>16</Slides>
  <Notes>0</Notes>
  <HiddenSlides>0</HiddenSlides>
  <MMClips>0</MMClips>
  <ScaleCrop>false</ScaleCrop>
  <HeadingPairs>
    <vt:vector size="8" baseType="variant">
      <vt:variant>
        <vt:lpstr>Тема</vt:lpstr>
      </vt:variant>
      <vt:variant>
        <vt:i4>1</vt:i4>
      </vt:variant>
      <vt:variant>
        <vt:lpstr>Связи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Воздушный поток</vt:lpstr>
      <vt:lpstr>C:\Users\Работа\Downloads\Школьный 5.vsd\Drawing\~Страница-1\Sheet.14</vt:lpstr>
      <vt:lpstr>C:\Users\Работа\Downloads\Школьный 12.vsd\Drawing\~Страница-1\Sheet.14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Работа</dc:creator>
  <cp:lastModifiedBy>Специалист</cp:lastModifiedBy>
  <cp:revision>52</cp:revision>
  <cp:lastPrinted>2017-05-19T12:42:20Z</cp:lastPrinted>
  <dcterms:created xsi:type="dcterms:W3CDTF">2016-09-12T11:50:35Z</dcterms:created>
  <dcterms:modified xsi:type="dcterms:W3CDTF">2017-05-23T04:12:55Z</dcterms:modified>
</cp:coreProperties>
</file>