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3"/>
  </p:notesMasterIdLst>
  <p:sldIdLst>
    <p:sldId id="256" r:id="rId2"/>
    <p:sldId id="258" r:id="rId3"/>
    <p:sldId id="259" r:id="rId4"/>
    <p:sldId id="262" r:id="rId5"/>
    <p:sldId id="260" r:id="rId6"/>
    <p:sldId id="261" r:id="rId7"/>
    <p:sldId id="263" r:id="rId8"/>
    <p:sldId id="264" r:id="rId9"/>
    <p:sldId id="265" r:id="rId10"/>
    <p:sldId id="268" r:id="rId11"/>
    <p:sldId id="269" r:id="rId12"/>
    <p:sldId id="270" r:id="rId13"/>
    <p:sldId id="279" r:id="rId14"/>
    <p:sldId id="271" r:id="rId15"/>
    <p:sldId id="272" r:id="rId16"/>
    <p:sldId id="274" r:id="rId17"/>
    <p:sldId id="273" r:id="rId18"/>
    <p:sldId id="276" r:id="rId19"/>
    <p:sldId id="280" r:id="rId20"/>
    <p:sldId id="278" r:id="rId21"/>
    <p:sldId id="277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 horzBarState="maximized">
    <p:restoredLeft sz="15588" autoAdjust="0"/>
    <p:restoredTop sz="94671" autoAdjust="0"/>
  </p:normalViewPr>
  <p:slideViewPr>
    <p:cSldViewPr>
      <p:cViewPr varScale="1">
        <p:scale>
          <a:sx n="64" d="100"/>
          <a:sy n="64" d="100"/>
        </p:scale>
        <p:origin x="-108" y="-5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540"/>
    </p:cViewPr>
  </p:sorterViewPr>
  <p:notesViewPr>
    <p:cSldViewPr>
      <p:cViewPr varScale="1">
        <p:scale>
          <a:sx n="56" d="100"/>
          <a:sy n="56" d="100"/>
        </p:scale>
        <p:origin x="-2838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6F1014-091D-497D-91E0-A284D13237F6}" type="datetimeFigureOut">
              <a:rPr lang="ru-RU" smtClean="0"/>
              <a:t>21.05.2017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39334C-1A42-4311-9B81-104AE5F9DE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40884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7AA88-8976-411F-B64E-17EB8110C455}" type="datetimeFigureOut">
              <a:rPr lang="ru-RU" smtClean="0"/>
              <a:t>21.05.2017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02741-B3A8-4D2D-9DF8-606DA60B2C6B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7AA88-8976-411F-B64E-17EB8110C455}" type="datetimeFigureOut">
              <a:rPr lang="ru-RU" smtClean="0"/>
              <a:t>21.05.2017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02741-B3A8-4D2D-9DF8-606DA60B2C6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7AA88-8976-411F-B64E-17EB8110C455}" type="datetimeFigureOut">
              <a:rPr lang="ru-RU" smtClean="0"/>
              <a:t>21.05.2017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02741-B3A8-4D2D-9DF8-606DA60B2C6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7AA88-8976-411F-B64E-17EB8110C455}" type="datetimeFigureOut">
              <a:rPr lang="ru-RU" smtClean="0"/>
              <a:t>21.05.2017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02741-B3A8-4D2D-9DF8-606DA60B2C6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7AA88-8976-411F-B64E-17EB8110C455}" type="datetimeFigureOut">
              <a:rPr lang="ru-RU" smtClean="0"/>
              <a:t>21.05.2017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02741-B3A8-4D2D-9DF8-606DA60B2C6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7AA88-8976-411F-B64E-17EB8110C455}" type="datetimeFigureOut">
              <a:rPr lang="ru-RU" smtClean="0"/>
              <a:t>21.05.2017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02741-B3A8-4D2D-9DF8-606DA60B2C6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7AA88-8976-411F-B64E-17EB8110C455}" type="datetimeFigureOut">
              <a:rPr lang="ru-RU" smtClean="0"/>
              <a:t>21.05.2017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02741-B3A8-4D2D-9DF8-606DA60B2C6B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7AA88-8976-411F-B64E-17EB8110C455}" type="datetimeFigureOut">
              <a:rPr lang="ru-RU" smtClean="0"/>
              <a:t>21.05.2017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02741-B3A8-4D2D-9DF8-606DA60B2C6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7AA88-8976-411F-B64E-17EB8110C455}" type="datetimeFigureOut">
              <a:rPr lang="ru-RU" smtClean="0"/>
              <a:t>21.05.2017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02741-B3A8-4D2D-9DF8-606DA60B2C6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7AA88-8976-411F-B64E-17EB8110C455}" type="datetimeFigureOut">
              <a:rPr lang="ru-RU" smtClean="0"/>
              <a:t>21.05.2017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02741-B3A8-4D2D-9DF8-606DA60B2C6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7AA88-8976-411F-B64E-17EB8110C455}" type="datetimeFigureOut">
              <a:rPr lang="ru-RU" smtClean="0"/>
              <a:t>21.05.2017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02741-B3A8-4D2D-9DF8-606DA60B2C6B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877AA88-8976-411F-B64E-17EB8110C455}" type="datetimeFigureOut">
              <a:rPr lang="ru-RU" smtClean="0"/>
              <a:t>21.05.2017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6702741-B3A8-4D2D-9DF8-606DA60B2C6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1782" y="404665"/>
            <a:ext cx="3485476" cy="1424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C:\Users\Работа\Downloads\ханымей-ГЕРБ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556791"/>
            <a:ext cx="1115690" cy="1677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385429" y="562713"/>
            <a:ext cx="648072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600" b="1" spc="3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Aharoni" pitchFamily="2" charset="-79"/>
              </a:rPr>
              <a:t>Муниципальное образование </a:t>
            </a:r>
            <a:r>
              <a:rPr lang="ru-RU" sz="1600" b="1" spc="3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Aharoni" pitchFamily="2" charset="-79"/>
              </a:rPr>
              <a:t>поселок </a:t>
            </a:r>
            <a:r>
              <a:rPr lang="ru-RU" sz="1600" b="1" spc="3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Aharoni" pitchFamily="2" charset="-79"/>
              </a:rPr>
              <a:t>Ханымей</a:t>
            </a:r>
            <a:endParaRPr lang="ru-RU" sz="1600" b="1" spc="3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anose="02020603050405020304" pitchFamily="18" charset="0"/>
              <a:cs typeface="Aharoni" pitchFamily="2" charset="-79"/>
            </a:endParaRPr>
          </a:p>
          <a:p>
            <a:pPr algn="ctr"/>
            <a:r>
              <a:rPr lang="ru-RU" sz="1600" b="1" spc="3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Aharoni" pitchFamily="2" charset="-79"/>
              </a:rPr>
              <a:t>Пуровского района</a:t>
            </a:r>
          </a:p>
          <a:p>
            <a:pPr algn="ctr"/>
            <a:r>
              <a:rPr lang="ru-RU" sz="1600" b="1" spc="3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Aharoni" pitchFamily="2" charset="-79"/>
              </a:rPr>
              <a:t>Ямало-Ненецкого автономного округа</a:t>
            </a:r>
            <a:endParaRPr lang="ru-RU" sz="1600" b="1" spc="3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anose="02020603050405020304" pitchFamily="18" charset="0"/>
              <a:cs typeface="Aharoni" pitchFamily="2" charset="-79"/>
            </a:endParaRPr>
          </a:p>
          <a:p>
            <a:pPr algn="ctr"/>
            <a:endParaRPr lang="ru-RU" b="1" spc="3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cs typeface="Aharoni" pitchFamily="2" charset="-79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302623" y="6292013"/>
            <a:ext cx="646331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2017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55576" y="3233977"/>
            <a:ext cx="7632847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Aharoni" pitchFamily="2" charset="-79"/>
              </a:rPr>
              <a:t>Всероссийский конкурс</a:t>
            </a:r>
          </a:p>
          <a:p>
            <a:pPr algn="ctr"/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Aharoni" pitchFamily="2" charset="-79"/>
              </a:rPr>
              <a:t>«Лучшая муниципальная практика»</a:t>
            </a:r>
          </a:p>
          <a:p>
            <a:pPr algn="ctr"/>
            <a:endParaRPr lang="ru-RU" sz="16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anose="02020603050405020304" pitchFamily="18" charset="0"/>
              <a:cs typeface="Aharoni" pitchFamily="2" charset="-79"/>
            </a:endParaRPr>
          </a:p>
          <a:p>
            <a:pPr algn="ctr"/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Aharoni" pitchFamily="2" charset="-79"/>
              </a:rPr>
              <a:t>по номинации:</a:t>
            </a:r>
          </a:p>
          <a:p>
            <a:pPr algn="ctr"/>
            <a:endParaRPr lang="ru-RU" sz="16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anose="02020603050405020304" pitchFamily="18" charset="0"/>
              <a:cs typeface="Aharoni" pitchFamily="2" charset="-79"/>
            </a:endParaRPr>
          </a:p>
          <a:p>
            <a:pPr algn="ctr"/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Aharoni" pitchFamily="2" charset="-79"/>
              </a:rPr>
              <a:t>«Обеспечение эффективной «обратной связи» с жителями муниципальных образования, развитие территориального общественного самоуправления и привлечение граждан к осуществлению (участию в осуществлении) местного самоуправления в иных формах»</a:t>
            </a:r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36123243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44"/>
            <a:ext cx="9144000" cy="695739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06463" y="1052736"/>
            <a:ext cx="842833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) вправе требовать созыва внеочередного заседания Собрания депутатов;</a:t>
            </a: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5) организует личный прием граждан не реже одного раза в месяц, рассматривает заявления и жалобы граждан, принимает по ним решения;</a:t>
            </a: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6) организует и обеспечивает осуществление органами местного самоуправления муниципального образования полномочий по решению вопросов местного значения и отдельных государственных полномочий, переданных органам местного самоуправления муниципального образования федеральными законами и законами автономного округа;</a:t>
            </a: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7) принимает решение о реализации проекта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муниципально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-частного партнерства, определяет орган местного самоуправления муниципального образования, уполномоченный на осуществление полномочий, предусмотренных частью 2 статьи 18 Федерального закона от 13 июля 2015 года № 224-ФЗ «О государственно-частном партнерстве,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муниципально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-частном партнерстве в Российской Федерации и внесении изменений в отдельные законодательные акты Российской Федерации», а также осуществляет иные полномочия в соответствии с действующим законодательством,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Уставом поселка,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муниципальными правовыми актами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H:\Документы специалиста\Рабочая папка\Лучшие муниципальные практики\21.03.16 Встреча с населением. Открытый регион\DSC0005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370523"/>
            <a:ext cx="2664296" cy="1773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H:\Документы специалиста\Рабочая папка\Лучшие муниципальные практики\05.04.16 Открытый регион 2\DSC0036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39" y="4348050"/>
            <a:ext cx="2666965" cy="177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86996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44"/>
            <a:ext cx="9144000" cy="695739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23528" y="1052736"/>
            <a:ext cx="849694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449263" algn="l"/>
              </a:tabLst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	В качестве Председателя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Собрания депутатов:</a:t>
            </a: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1) представляет Собрание депутатов в отношениях с населением, органами государственной власти, органами местного самоуправления, предприятиями, организациями и учреждениями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) созывает заседание Собрания депутатов, доводит до сведения депутатов время и место его проведения, а также проекты повестки дня;</a:t>
            </a: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3) осуществляет руководство подготовкой заседаний Собрания депутатов и вопросов, вносимых на его рассмотрение;</a:t>
            </a: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4) ведет заседание, ведает внутренним распорядком в соответствии с регламентом;</a:t>
            </a: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5) готовит проекты планов работы и представляет их на утверждение Собрания депутатов;</a:t>
            </a: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6) координирует деятельность постоянных и иных комиссий Собрания депутатов;</a:t>
            </a: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7) дает поручения постоянным и иным комиссиям Собрания депутатов;</a:t>
            </a: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8) оказывает содействие депутатам в осуществлении ими своих полномочий;</a:t>
            </a: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9) принимает меры по обеспечению гласности  в работе Собрания депутатов;</a:t>
            </a: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10) утратил силу – Собрание депутатов от 08 февраля 2017 года, Решение № 227.</a:t>
            </a: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11) подписывает протоколы заседания, другие документы Собрания депутатов;</a:t>
            </a: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12) организует прием граждан, рассматривает заявления и жалобы граждан, принимает по ним решения;</a:t>
            </a: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13) решает иные вопросы, которые могут быть ему поручены Собранием депутатов;</a:t>
            </a: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14) издает постановления и распоряжения по вопросам организации деятельности Собрания депутатов, подписывает решения Собрания депутатов.</a:t>
            </a:r>
          </a:p>
          <a:p>
            <a:pPr algn="just">
              <a:tabLst>
                <a:tab pos="449263" algn="l"/>
              </a:tabLst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21448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1027"/>
            <a:ext cx="9144000" cy="695739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64071" y="1052736"/>
            <a:ext cx="871296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449263" algn="l"/>
              </a:tabLst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	В качестве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главы Администрации поселка:</a:t>
            </a: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1) организует выполнение решений Собрания депутатов в рамках своих полномочий;</a:t>
            </a: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2) обладает правом внесения в Собрание депутатов проектов муниципальных правовых актов;</a:t>
            </a: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3) представляет на рассмотрение и утверждение Собрания депутатов проект бюджета муниципального образования и отчет об его исполнении;</a:t>
            </a: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4) представляет на рассмотрение Собрания депутатов проекты нормативных правовых актов о введении или отмене местных налогов и сборов, а также другие правовые акты, предусматривающие расходы, покрываемые за счет бюджета муниципального образования;</a:t>
            </a: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5) формирует Администрацию поселка, и руководит ее деятельностью в соответствии с Уставом;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) назначает и освобождает от должности заместителей Главы Администрации поселка, руководителей отраслевых (функциональных) структурных подразделений Администрации поселка, а также руководителей муниципальных предприятий и учреждений;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7) рассматривает отчеты и доклады руководителей отраслевых (функциональных) структурных подразделений Администрации поселка;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8) организует проверку деятельности отраслевых (функциональных) структурных подразделений Администрации поселка в соответствии с федеральными законами, законами автономного округа и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Уставом поселка;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9) принимает меры поощрения и дисциплинарной ответственности к назначенным им должностным лицам;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10) организует и обеспечивает исполнение полномочий по решению вопросов местного значения;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11) организует и обеспечивает исполнение полномочий, переданных в соответствии с заключенными соглашениями;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12) принимает меры по обеспечению и защите интересов муниципального образования, в суде, арбитражном суде, а также соответствующих органах государственной власти и управления;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13) от имени Администрации поселка подписывает исковые заявления в суды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92551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76"/>
            <a:ext cx="9144000" cy="6957392"/>
          </a:xfrm>
          <a:prstGeom prst="rect">
            <a:avLst/>
          </a:prstGeom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323528" y="917235"/>
            <a:ext cx="8568952" cy="15036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spcAft>
                <a:spcPts val="0"/>
              </a:spcAft>
              <a:buFont typeface="Georgia" pitchFamily="18" charset="0"/>
              <a:buNone/>
              <a:tabLst>
                <a:tab pos="449263" algn="l"/>
              </a:tabLst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14) в соответствии с федеральным законодательством и законодательством автономного округа отменяет или приостанавливает действие приказов и распоряжений, принятых его заместителями и руководителями отраслевых (функциональных) структурных подразделений Администрации поселка, в случае, если они противоречат Конституции Российской Федерации, федеральным законам, законам автономного округа,  Уставу поселка, а также решениям Собрания депутатов;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Font typeface="Georgia" pitchFamily="18" charset="0"/>
              <a:buNone/>
              <a:tabLst>
                <a:tab pos="449263" algn="l"/>
              </a:tabLst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15) предлагает изменения и дополнения в Устав муниципального образования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H:\Документы специалиста\Рабочая папка\Лучшие муниципальные практики\Книга Ханымей СОВРЕМЕННОСТЬ\стр. 30-31 Администрация\Нестерук 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42"/>
          <a:stretch/>
        </p:blipFill>
        <p:spPr bwMode="auto">
          <a:xfrm>
            <a:off x="6084168" y="2737547"/>
            <a:ext cx="2616024" cy="3349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H:\Документы специалиста\Рабочая папка\Лучшие муниципальные практики\Книга Ханымей СОВРЕМЕННОСТЬ\фото КОШЕВАРОВ\DSC0121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737407"/>
            <a:ext cx="4945041" cy="3349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61644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1027"/>
            <a:ext cx="9144000" cy="695739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56090" y="980728"/>
            <a:ext cx="846438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Исходные предпосылки реализации практики и принципиальные подходы, избранные при разработке и внедрении практики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 fontAlgn="base">
              <a:tabLst>
                <a:tab pos="449263" algn="l"/>
              </a:tabLst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Исходными предпосылками в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реализации практики и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принципиальными подходами, избранными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при разработке и внедрении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практики послужили:</a:t>
            </a:r>
          </a:p>
          <a:p>
            <a:pPr algn="just" fontAlgn="base">
              <a:tabLst>
                <a:tab pos="449263" algn="l"/>
              </a:tabLst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	а) потребность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 модернизации «обратной связи» с жителями муниципального образования поселок Ханымей, создании новых услуг и сервисов, повышении качества оказания административных услуг на территории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поселка;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 fontAlgn="base">
              <a:tabLst>
                <a:tab pos="449263" algn="l"/>
              </a:tabLst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б) необходимость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разработки и развития инструментов взаимодействия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органов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местного самоуправления с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жителями муниципального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образования поселок Ханымей для обеспечения эффективной «обратной связи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»,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развитие территориального общественного самоуправления и привлечение граждан к осуществлению (участию в осуществлении) местного самоуправления в иных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формах;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 fontAlgn="base">
              <a:tabLst>
                <a:tab pos="449263" algn="l"/>
              </a:tabLst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в) необходимость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создания условий для развития проектов  территориального общественного самоуправления и привлечение граждан к осуществлению (участию в осуществлении) местного самоуправления в иных формах на территории муниципального образования поселок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Ханымей;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 fontAlgn="base">
              <a:tabLst>
                <a:tab pos="449263" algn="l"/>
              </a:tabLst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г) отсутствие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эффективных механизмов и площадок для «обратной связи» с жителями муниципального образования поселок Ханымей и демонстрации основных достижений во взаимодействии  жителей с органами местного самоуправления муниципального образования поселок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Ханымей;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 fontAlgn="base">
              <a:tabLst>
                <a:tab pos="449263" algn="l"/>
              </a:tabLst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д) отсутствие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эффективных механизмов поддержки и тиражирования успешных  практик «обратной связи» с жителями муниципального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образования;</a:t>
            </a:r>
          </a:p>
          <a:p>
            <a:pPr algn="just" fontAlgn="base">
              <a:tabLst>
                <a:tab pos="449263" algn="l"/>
              </a:tabLst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	е) мониторинг эффективности принимаемых решений органами местного самоуправления муниципального образования посёлок Ханымей.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50754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1027"/>
            <a:ext cx="9144000" cy="695739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23528" y="995456"/>
            <a:ext cx="8496944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Практика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развития гражданской активности в муниципальном образовании и обеспечения эффективной «обратной связи» органов местного самоуправления с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жителями:</a:t>
            </a:r>
          </a:p>
          <a:p>
            <a:pPr algn="ctr"/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Политика открытости представительного органа муниципального образования</a:t>
            </a:r>
          </a:p>
          <a:p>
            <a:pPr algn="ctr"/>
            <a:endParaRPr lang="ru-RU" sz="1400" i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449263" algn="l"/>
              </a:tabLst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	В течение 2016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года  Собранием депутатов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муниципального образования поселок Ханымей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3-го созыва было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проведено 8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заседаний,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на которых присутствовали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депутаты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Пуровской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районной Думы, специалисты Администрации МО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п.Ханымей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руководители поселковых учреждений и организаций, а также представители средств массовых информаций. Информация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всех прошедших заседаниях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размещается на официальном сайте муниципального образования поселок Ханымей www.hanimey.ru.</a:t>
            </a:r>
          </a:p>
          <a:p>
            <a:pPr algn="just"/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Проведение публичных слушаний</a:t>
            </a:r>
          </a:p>
          <a:p>
            <a:pPr algn="just"/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457200" algn="l"/>
              </a:tabLst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	Статьей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15 Устава муниципального образования поселок Ханымей установлено, что в целях  обсуждения проектов муниципальных правовых актов по вопросам местного значения с участием жителей поселка, Собранием депутатов, Главой поселка могут проводиться публичные слушания, которые проводятся по инициативе: населения муниципального образования, Собрания депутатов, Главы поселка.</a:t>
            </a:r>
          </a:p>
          <a:p>
            <a:pPr algn="just">
              <a:tabLst>
                <a:tab pos="457200" algn="l"/>
              </a:tabLst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Публичные слушания, проводимые по инициативе населения или Собрания депутатов, назначаются Собранием депутатов, а по инициативе Главы поселка – Главой поселка. Порядок организации и проведения публичных слушаний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определен в Положении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 публичных слушаниях,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утвержденным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решением Собрания депутатов от 26 апреля 2006 года № 23.</a:t>
            </a:r>
          </a:p>
          <a:p>
            <a:pPr algn="just">
              <a:tabLst>
                <a:tab pos="457200" algn="l"/>
              </a:tabLst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	В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течение 2016 год  было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проведено 6 публичных слушаний, в которых приняли участие 263 жителя поселка.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81777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0768" y="0"/>
            <a:ext cx="11484768" cy="695739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-1836136" y="984062"/>
            <a:ext cx="6985868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Обратная связь» с 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жителями</a:t>
            </a:r>
          </a:p>
          <a:p>
            <a:pPr marL="0" lvl="1" algn="ctr"/>
            <a:endParaRPr lang="ru-RU" sz="1400" i="1" dirty="0">
              <a:latin typeface="Times New Roman" pitchFamily="18" charset="0"/>
              <a:cs typeface="Times New Roman" pitchFamily="18" charset="0"/>
            </a:endParaRPr>
          </a:p>
          <a:p>
            <a:pPr marL="0" lvl="1"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Муниципальная практика «Разговор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по-существу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marL="0" lvl="1" algn="ctr"/>
            <a:endParaRPr lang="ru-RU" sz="600" dirty="0" smtClean="0">
              <a:latin typeface="Times New Roman" pitchFamily="18" charset="0"/>
              <a:cs typeface="Times New Roman" pitchFamily="18" charset="0"/>
            </a:endParaRPr>
          </a:p>
          <a:p>
            <a:pPr marL="0" lvl="1" algn="just">
              <a:tabLst>
                <a:tab pos="446088" algn="l"/>
              </a:tabLst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	В течение 2016 года, в рамках реализации муниципальной практики «Разговор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по-существу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», было проведено 34 рабочие встречи Главы поселка с трудовыми коллективами, представителями общественных организаций и предпринимательского сообщества муниципального образования, в которых приняли участие 1189 жителей поселка. Данная практика реализуется в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Ханымее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с 2014 года. Глава поселка, планово, 2 раза в год – весной и осенью на данных встречах обсуждает с населением вопросы благоустройства, социально-экономической политики, делится информацией о планируемой Администрацией поселка работе, принимает устные обращения жителей поселка о необходимости решения тех или иных вопросов местного значения, которые касаются отдельно взятых групп населения, а также отчитывается о проделанной работе по ранее поступившим предложениям и запланированным мероприятиям.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:\Документы специалиста\Рабочая папка\Лучшие муниципальные практики\27.04.16 Встреча в ЯКЭ\DSC0064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6889" y="1700808"/>
            <a:ext cx="3214272" cy="2139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H:\Документы специалиста\Рабочая папка\Лучшие муниципальные практики\25.10.16 Встреча в ООШ № 2\DSC0187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5961" y="4253364"/>
            <a:ext cx="3175200" cy="2113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:\Документы специалиста\Рабочая папка\Лучшие муниципальные практики\29.04.16 Рабочая встреча с ПЧ, ПЭС, УПК\DSC0078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64704" y="4252742"/>
            <a:ext cx="3176135" cy="2113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H:\Документы специалиста\Рабочая папка\Лучшие муниципальные практики\28.10.16 Встреча в НУМН ЛЭС\DSC0189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016" y="4255454"/>
            <a:ext cx="3175200" cy="2113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37975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248" y="-24941"/>
            <a:ext cx="9144000" cy="6957392"/>
          </a:xfrm>
          <a:prstGeom prst="rect">
            <a:avLst/>
          </a:prstGeom>
        </p:spPr>
      </p:pic>
      <p:pic>
        <p:nvPicPr>
          <p:cNvPr id="8" name="Объект 7"/>
          <p:cNvPicPr>
            <a:picLocks noGrp="1" noChangeAspect="1"/>
          </p:cNvPicPr>
          <p:nvPr>
            <p:ph sz="quarter" idx="13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22" b="9090"/>
          <a:stretch/>
        </p:blipFill>
        <p:spPr>
          <a:xfrm rot="16200000">
            <a:off x="5433569" y="2509766"/>
            <a:ext cx="2481619" cy="3772709"/>
          </a:xfrm>
        </p:spPr>
      </p:pic>
      <p:sp>
        <p:nvSpPr>
          <p:cNvPr id="5" name="Прямоугольник 4"/>
          <p:cNvSpPr/>
          <p:nvPr/>
        </p:nvSpPr>
        <p:spPr>
          <a:xfrm>
            <a:off x="323528" y="933901"/>
            <a:ext cx="85689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just"/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0" lvl="1" algn="just"/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719462" y="4077072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lvl="1" algn="just">
              <a:tabLst>
                <a:tab pos="457200" algn="l"/>
              </a:tabLst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0" lvl="1" algn="just">
              <a:tabLst>
                <a:tab pos="457200" algn="l"/>
              </a:tabLst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0" lvl="1" algn="just"/>
            <a:endParaRPr lang="ru-RU" sz="1400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41040" y="995456"/>
            <a:ext cx="840742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/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Охват населения муниципального образования печатными средствами массовой информации,</a:t>
            </a:r>
          </a:p>
          <a:p>
            <a:pPr marL="0" lvl="1" algn="ctr"/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в которых распространяется официальная информация о деятельности органов местного самоуправления, и эффективность официального сайта (единого портала) органов местного самоуправления в информационно- телекоммуникационной сети «Интернет»</a:t>
            </a:r>
          </a:p>
          <a:p>
            <a:pPr lvl="1" algn="just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 lvl="1" algn="just">
              <a:tabLst>
                <a:tab pos="457200" algn="l"/>
              </a:tabLst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	На территории муниципального образования поселок Ханымей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 течение 2016 года распространялось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газетное издание “Северный луч”, общее количество подписчиков в пределах 458 человек, также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создан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официальный сайт Администрации муниципального образования поселок Ханымей со среднемесячным количеством посетителей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885 человек.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90" t="6003" r="15899" b="6706"/>
          <a:stretch/>
        </p:blipFill>
        <p:spPr bwMode="auto">
          <a:xfrm>
            <a:off x="1081280" y="3143797"/>
            <a:ext cx="3276364" cy="2605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07695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1027"/>
            <a:ext cx="9144000" cy="695739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41040" y="995456"/>
            <a:ext cx="8407424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Результаты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реализации практики по развитию гражданской активности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 муниципальном образовании и обеспечению эффективной «обратной связи»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органов местного самоуправления с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жителями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457200" algn="l"/>
              </a:tabLst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	Результатом рабочих встреч Главы поселка с трудовыми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коллективами, общественными организациями и предпринимателями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является вовлечение граждан в принятие решений по вопросам местного значения на территории муниципального образования поселок Ханымей, повышение заинтересованности жителей в реализации принятых решений, и, как следствие, выстраивание с жителями поселка партнерских отношений.</a:t>
            </a:r>
          </a:p>
          <a:p>
            <a:pPr algn="just">
              <a:tabLst>
                <a:tab pos="457200" algn="l"/>
              </a:tabLst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	Качественным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улучшением формата «обратной связи» органов местного самоуправления с жителями муниципального образования является  открытость деятельности Администрации поселка, Главы поселка и Собрания депутатов, а также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побуждение населения к вовлечению в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процесс принятия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решений по вопросам местного значения.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0206" y="4149080"/>
            <a:ext cx="8407424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Алгоритм (последовательность) действий по внедрению практики и иная информация </a:t>
            </a:r>
          </a:p>
          <a:p>
            <a:pPr algn="ctr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Tx/>
              <a:buChar char="-"/>
              <a:tabLst>
                <a:tab pos="457200" algn="l"/>
              </a:tabLst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детальное изучение социальной обстановки в муниципальном образовании, акцентирование внимания на сильных и слабых сторонах происходящих социальных, экономических и политических процессах;</a:t>
            </a:r>
          </a:p>
          <a:p>
            <a:pPr marL="285750" indent="-285750" algn="just">
              <a:buFontTx/>
              <a:buChar char="-"/>
              <a:tabLst>
                <a:tab pos="457200" algn="l"/>
              </a:tabLst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рогнозирование рисковых факторов, способных негативно влиять на ожидаемый результат;</a:t>
            </a:r>
          </a:p>
          <a:p>
            <a:pPr marL="285750" indent="-285750" algn="just">
              <a:buFontTx/>
              <a:buChar char="-"/>
              <a:tabLst>
                <a:tab pos="457200" algn="l"/>
              </a:tabLst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планирование рабочих встреч с трудовыми коллективами (составление графика встреч и тем для обсуждения);</a:t>
            </a:r>
          </a:p>
          <a:p>
            <a:pPr marL="285750" indent="-285750" algn="just">
              <a:buFontTx/>
              <a:buChar char="-"/>
              <a:tabLst>
                <a:tab pos="457200" algn="l"/>
              </a:tabLst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оведение информации о планируемых встречах руководителям организаций и учреждений;</a:t>
            </a:r>
          </a:p>
          <a:p>
            <a:pPr marL="285750" indent="-285750" algn="just">
              <a:buFontTx/>
              <a:buChar char="-"/>
              <a:tabLst>
                <a:tab pos="457200" algn="l"/>
              </a:tabLst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огласование графика встреч с руководителями организаций и учреждений;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285750" indent="-285750" algn="just">
              <a:buFontTx/>
              <a:buChar char="-"/>
              <a:tabLst>
                <a:tab pos="457200" algn="l"/>
              </a:tabLst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13134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1027"/>
            <a:ext cx="9144000" cy="695739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23528" y="1052736"/>
            <a:ext cx="849694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Tx/>
              <a:buChar char="-"/>
              <a:tabLst>
                <a:tab pos="457200" algn="l"/>
              </a:tabLst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анализ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предстоящей встречи в конкретном коллективе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прогнозирование возникновения вопросов в процессе рабочей встречи; </a:t>
            </a:r>
          </a:p>
          <a:p>
            <a:pPr marL="285750" indent="-285750" algn="just">
              <a:buFontTx/>
              <a:buChar char="-"/>
              <a:tabLst>
                <a:tab pos="457200" algn="l"/>
              </a:tabLst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роведение встречи с трудовым коллективом с одновременным детальным анализом реакции на те или иные посылы, озвученные Главой посёлка, тщательная фиксация вопросов, поступающих в адрес Главы;</a:t>
            </a:r>
          </a:p>
          <a:p>
            <a:pPr marL="285750" indent="-285750" algn="just">
              <a:buFontTx/>
              <a:buChar char="-"/>
              <a:tabLst>
                <a:tab pos="457200" algn="l"/>
              </a:tabLst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ормирование списка поступивших вопросов и предложений, их детализация по направлениям;</a:t>
            </a:r>
          </a:p>
          <a:p>
            <a:pPr marL="285750" indent="-285750" algn="just">
              <a:buFontTx/>
              <a:buChar char="-"/>
              <a:tabLst>
                <a:tab pos="457200" algn="l"/>
              </a:tabLst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азначение ответственных специалистов за предоставление ответов на поступившие вопросы в сроках определённых законом «Об обращении граждан»;</a:t>
            </a:r>
          </a:p>
          <a:p>
            <a:pPr marL="285750" indent="-285750" algn="just">
              <a:buFontTx/>
              <a:buChar char="-"/>
              <a:tabLst>
                <a:tab pos="457200" algn="l"/>
              </a:tabLst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бсуждение поступивших предложений по вопросам местного значения со специалистами Администрации посёлка, депутатами Собрания депутатов, лидерами общественного мнения;</a:t>
            </a:r>
          </a:p>
          <a:p>
            <a:pPr marL="285750" indent="-285750" algn="just">
              <a:buFontTx/>
              <a:buChar char="-"/>
              <a:tabLst>
                <a:tab pos="457200" algn="l"/>
              </a:tabLst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пределение задач по реализации предложений, поступивших в ходе рабочих встреч, их классификация на приоритетность, сопоставление с юридико-техническими нормами, нормативно-правовыми актами, имеющимися финансовыми возможностями;</a:t>
            </a:r>
          </a:p>
          <a:p>
            <a:pPr marL="285750" indent="-285750" algn="just">
              <a:buFontTx/>
              <a:buChar char="-"/>
              <a:tabLst>
                <a:tab pos="457200" algn="l"/>
              </a:tabLst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ланирование реализации конкретных предложений;</a:t>
            </a:r>
          </a:p>
          <a:p>
            <a:pPr marL="285750" indent="-285750" algn="just">
              <a:buFontTx/>
              <a:buChar char="-"/>
              <a:tabLst>
                <a:tab pos="457200" algn="l"/>
              </a:tabLst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тчёт о реализации поступивших предложений на очередных встречах.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1" name="Picture 3" descr="H:\Документы специалиста\Рабочая папка\Лучшие муниципальные практики\28.10.16 Встреча в ООШ №1\DSC0190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194408"/>
            <a:ext cx="3245798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:\Документы специалиста\Рабочая папка\Лучшие муниципальные практики\28.10.16 Встреча в ООШ №1\DSC0190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206285"/>
            <a:ext cx="3245798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92858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57392"/>
          </a:xfrm>
          <a:prstGeom prst="rect">
            <a:avLst/>
          </a:prstGeom>
        </p:spPr>
      </p:pic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17"/>
          <a:stretch/>
        </p:blipFill>
        <p:spPr>
          <a:xfrm>
            <a:off x="4940559" y="1916832"/>
            <a:ext cx="3787619" cy="3475037"/>
          </a:xfrm>
        </p:spPr>
      </p:pic>
      <p:sp>
        <p:nvSpPr>
          <p:cNvPr id="7" name="TextBox 6"/>
          <p:cNvSpPr txBox="1"/>
          <p:nvPr/>
        </p:nvSpPr>
        <p:spPr>
          <a:xfrm>
            <a:off x="380914" y="908720"/>
            <a:ext cx="83821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Общие сведения о муниципальном образовании поселок Ханымей</a:t>
            </a:r>
          </a:p>
          <a:p>
            <a:pPr marL="285750" lvl="0" indent="-285750" algn="just">
              <a:buFontTx/>
              <a:buChar char="-"/>
            </a:pPr>
            <a:endParaRPr lang="ru-RU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380914" y="1527482"/>
            <a:ext cx="3872677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Историческая справка</a:t>
            </a:r>
          </a:p>
          <a:p>
            <a:pPr algn="just">
              <a:tabLst>
                <a:tab pos="449263" algn="l"/>
              </a:tabLst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	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449263" algn="l"/>
              </a:tabLst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История поселка Ханымей началась во второй половине 20 века. Образованию поселка Ханымей (10 марта 1977 года) положило начало строительства железнодорожной магистрали Сургут-Уренгой. Строительство и эксплуатация дороги явились экономической базой развития поселка Ханымей, позже разработка месторождений  и транспортировка углеводородного сырья определили будущее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Ханымея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на долгие годы. Все это обеспечивает и сегодня динамичное развитие поселка Ханымей.</a:t>
            </a:r>
          </a:p>
          <a:p>
            <a:pPr algn="just">
              <a:tabLst>
                <a:tab pos="449263" algn="l"/>
              </a:tabLst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	30 мая 1978 года  решением Тюменского облисполкома за № 228 зарегистрирован поселок Ханымей.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6736915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5739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41040" y="995456"/>
            <a:ext cx="8407424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Сильные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 слабые стороны практики, риски, которые необходимо принять</a:t>
            </a:r>
          </a:p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во внимание при использовании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практики</a:t>
            </a:r>
          </a:p>
          <a:p>
            <a:pPr algn="ctr"/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Сильные стороны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1. тесное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взаимодействие с руководителями организаций, учреждений поселка, представителями общественных объединений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2. проведение встреч во всех трудовых коллективах, даже самых маленьких;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457200" algn="l"/>
              </a:tabLst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3. повышение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вовлеченности жителей поселка в деятельность органов местного самоуправления;</a:t>
            </a:r>
          </a:p>
          <a:p>
            <a:pPr algn="just">
              <a:tabLst>
                <a:tab pos="457200" algn="l"/>
              </a:tabLst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4. решение внутренних проблем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отдельных трудовых коллективов и слоев населения;</a:t>
            </a:r>
          </a:p>
          <a:p>
            <a:pPr algn="just">
              <a:tabLst>
                <a:tab pos="457200" algn="l"/>
              </a:tabLst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5. более точное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планирование при формирование очередных планов и деятельности органов местного самоуправления на предстоящий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год.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Слабые стороны</a:t>
            </a:r>
          </a:p>
          <a:p>
            <a:pPr algn="just"/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 fontAlgn="base">
              <a:tabLst>
                <a:tab pos="457200" algn="l"/>
              </a:tabLst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1. невозможность предоставления сиюминутной информации по частным вопросам, которые требуют ссылки на конкретные документы; </a:t>
            </a:r>
          </a:p>
          <a:p>
            <a:pPr algn="just" fontAlgn="base">
              <a:tabLst>
                <a:tab pos="457200" algn="l"/>
              </a:tabLst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ременные затраты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на проведение рабочих встреч в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маленьких коллективах, которые можно было бы организовать путем их объединения в больших аудиториях.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Риски</a:t>
            </a:r>
            <a:endParaRPr lang="ru-RU" sz="1400" i="1" dirty="0">
              <a:latin typeface="Times New Roman" pitchFamily="18" charset="0"/>
              <a:cs typeface="Times New Roman" pitchFamily="18" charset="0"/>
            </a:endParaRPr>
          </a:p>
          <a:p>
            <a:pPr algn="just" fontAlgn="base">
              <a:tabLst>
                <a:tab pos="457200" algn="l"/>
              </a:tabLst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 fontAlgn="base">
              <a:tabLst>
                <a:tab pos="457200" algn="l"/>
              </a:tabLst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1. незапланированные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финансовые затраты на решение вопросов, поставленных в ходе рабочей встречи в трудовых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коллективах.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457200" algn="l"/>
              </a:tabLst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24604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20" y="-48039"/>
            <a:ext cx="9144000" cy="695739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64704" y="1052736"/>
            <a:ext cx="8568952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Ресурсы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(материальные и нематериальные средства), которые необходимы</a:t>
            </a: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для реализации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практики</a:t>
            </a:r>
          </a:p>
          <a:p>
            <a:pPr algn="just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446088" algn="l"/>
              </a:tabLst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	Ресурсы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необходимые для реализации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муниципальной практики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«Обеспечение эффективной «обратной связи» с жителями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муниципального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образования, развитие территориального общественного самоуправления и привлечение граждан к осуществлению (участию в осуществлении) местного самоуправления в иных формах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» - «Разговор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по-существу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»:</a:t>
            </a:r>
          </a:p>
          <a:p>
            <a:pPr marL="285750" indent="-285750" algn="just">
              <a:buFontTx/>
              <a:buChar char="-"/>
              <a:tabLst>
                <a:tab pos="446088" algn="l"/>
              </a:tabLst>
            </a:pPr>
            <a:endParaRPr lang="ru-RU" sz="1400" u="sng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Tx/>
              <a:buChar char="-"/>
              <a:tabLst>
                <a:tab pos="446088" algn="l"/>
              </a:tabLst>
            </a:pPr>
            <a:r>
              <a:rPr lang="ru-RU" sz="1400" u="sng" dirty="0" smtClean="0">
                <a:latin typeface="Times New Roman" pitchFamily="18" charset="0"/>
                <a:cs typeface="Times New Roman" pitchFamily="18" charset="0"/>
              </a:rPr>
              <a:t>Материальные:</a:t>
            </a:r>
          </a:p>
          <a:p>
            <a:pPr indent="265113" algn="just">
              <a:tabLst>
                <a:tab pos="446088" algn="l"/>
              </a:tabLst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Трудовые затраты;</a:t>
            </a:r>
          </a:p>
          <a:p>
            <a:pPr indent="265113" algn="just">
              <a:tabLst>
                <a:tab pos="446088" algn="l"/>
              </a:tabLst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Транспортные расходы;</a:t>
            </a:r>
          </a:p>
          <a:p>
            <a:pPr indent="265113" algn="just">
              <a:tabLst>
                <a:tab pos="446088" algn="l"/>
              </a:tabLst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Расходы на канцелярские товары и периферийное оборудование;</a:t>
            </a:r>
          </a:p>
          <a:p>
            <a:pPr indent="265113" algn="just">
              <a:tabLst>
                <a:tab pos="446088" algn="l"/>
              </a:tabLst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Расходы на фото-видеозапись;</a:t>
            </a:r>
          </a:p>
          <a:p>
            <a:pPr marL="285750" indent="-285750" algn="just">
              <a:buFontTx/>
              <a:buChar char="-"/>
              <a:tabLst>
                <a:tab pos="446088" algn="l"/>
              </a:tabLst>
            </a:pPr>
            <a:endParaRPr lang="ru-RU" sz="1400" u="sng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Tx/>
              <a:buChar char="-"/>
              <a:tabLst>
                <a:tab pos="446088" algn="l"/>
              </a:tabLst>
            </a:pPr>
            <a:r>
              <a:rPr lang="ru-RU" sz="1400" u="sng" dirty="0" smtClean="0">
                <a:latin typeface="Times New Roman" pitchFamily="18" charset="0"/>
                <a:cs typeface="Times New Roman" pitchFamily="18" charset="0"/>
              </a:rPr>
              <a:t>Нематериальные:</a:t>
            </a:r>
          </a:p>
          <a:p>
            <a:pPr algn="just">
              <a:tabLst>
                <a:tab pos="265113" algn="l"/>
              </a:tabLst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	интеллектуальные способности и эрудированность Главы поселка;</a:t>
            </a:r>
          </a:p>
          <a:p>
            <a:pPr algn="just">
              <a:tabLst>
                <a:tab pos="265113" algn="l"/>
              </a:tabLst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четкое знание законодательства, местных нормативно-правовых актов и бюджетного процесса;</a:t>
            </a:r>
          </a:p>
          <a:p>
            <a:pPr indent="265113" algn="just">
              <a:tabLst>
                <a:tab pos="265113" algn="l"/>
              </a:tabLst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ориентированность в широком спектре вопросов местного значения;</a:t>
            </a:r>
          </a:p>
          <a:p>
            <a:pPr indent="265113" algn="just">
              <a:tabLst>
                <a:tab pos="265113" algn="l"/>
              </a:tabLst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быстрое и квалифицированное реагирование на злободневные вопросы.</a:t>
            </a:r>
          </a:p>
          <a:p>
            <a:pPr indent="265113" algn="just">
              <a:tabLst>
                <a:tab pos="265113" algn="l"/>
              </a:tabLst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93291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9392"/>
            <a:ext cx="9144000" cy="695739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23528" y="1052736"/>
            <a:ext cx="4396567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Географическая 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справка</a:t>
            </a:r>
          </a:p>
          <a:p>
            <a:pPr algn="ctr"/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444500" algn="l"/>
              </a:tabLst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Поселок Ханымей находится в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Пуровском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районе, в южной части Ямало-Ненецкого автономного округа, расположен в междуречье реки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Апакапур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и ее левого притока - река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Чучу-Яха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tabLst>
                <a:tab pos="533400" algn="l"/>
              </a:tabLst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	Климат района формируется под влиянием атлантических, арктических и континентально-тропических воздушных масс.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Равнинность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территории и открытость с севера и юга не препятствует глубокому проникновению в ее пределы воздушных масс, как с севера, так и с юга, что обусловливает интенсивную трансформацию воздушных масс, как летом, так и зимой.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02"/>
          <a:stretch/>
        </p:blipFill>
        <p:spPr>
          <a:xfrm>
            <a:off x="4815386" y="1772816"/>
            <a:ext cx="3933078" cy="204901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23528" y="4156958"/>
            <a:ext cx="8424936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533400" algn="l"/>
              </a:tabLst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Район относится к зоне лесотундры. Для территории характерна тундровая растительность, чередующаяся с редколесьем; широко развиты сфагновые торфяники. Леса тянутся главным образом полосами по берегам рек и вокруг озер. В лесах преобладают сибирская лиственница, сосна, кедр, ель. В лесах много брусники, голубики, морошки. В районе водятся: северный олень, заяц-беляк, песец, лось, лисица, росомаха, выдра, медведь. Из птиц широко распространены куропатки, глухарь, рябчик, тетерев. На лето прилетают и гнездятся гуси, утки, кулики. Реки и озера богаты рыбой, преобладают: язь, сырок, щука, окунь. Акклиматизирована ондатра.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1867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9392"/>
            <a:ext cx="9144000" cy="6957392"/>
          </a:xfrm>
          <a:prstGeom prst="rect">
            <a:avLst/>
          </a:prstGeom>
        </p:spPr>
      </p:pic>
      <p:pic>
        <p:nvPicPr>
          <p:cNvPr id="5" name="Picture 3" descr="H:\Документы специалиста\Рабочая папка\подготовка документов\фото 2015 на Москву\DSC0210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57" t="23376"/>
          <a:stretch/>
        </p:blipFill>
        <p:spPr bwMode="auto">
          <a:xfrm>
            <a:off x="4840808" y="2276872"/>
            <a:ext cx="4101252" cy="2758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23528" y="1074808"/>
            <a:ext cx="451953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533400" algn="l"/>
              </a:tabLst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Законом Ямало-Ненецкого автономного округа от 20 декабря 2004 года № 113-ЗАО «О наделении статусом, определении административного центра и установлении границ муниципальных образований Пуровского района» утверждено картографическое описание границ муниципального образования (МО) Ханымей в рамках реализации реформы местного самоуправления. 	Площадь муниципального образования составляет 1495 га по данным паспорта населенных пунктов Пуровского района за 2005 год.</a:t>
            </a:r>
          </a:p>
          <a:p>
            <a:pPr algn="just">
              <a:tabLst>
                <a:tab pos="444500" algn="l"/>
              </a:tabLst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	Современная территория поселка разделена на две части полосой железной дороги Тюмень - Сургут -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Коротчаево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 К северу от железной дороги располагается действующее поселковое кладбище, территория канализационно-очистной станции и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промзона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 Селитебная территория расположена к югу от железной дороги и включает в себя жилую зону, коммунально-складскую и промышленную зоны поселка. Жилая зона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поселка состоит из двух жилых образований, между которыми располагается коммунально-складская зона пристанционного микрорайона (микрорайона МПС - и пяти микрорайонов собственно поселка Ханымей).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27663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5739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26417" y="980728"/>
            <a:ext cx="4788533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444500" algn="l"/>
              </a:tabLst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Площадь жилой зоны по состоянию на 01.01.2016 года составляет 42,9 га, в том числе индивидуальной застройки – 15,9 га. Коммунально-складские и производственные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объекты формируют самостоятельные функциональные зоны, в которых располагаются объекты инженерной и транспортной инфраструктур с соответствующими санитарно-защитными зонами.</a:t>
            </a:r>
          </a:p>
          <a:p>
            <a:pPr algn="just">
              <a:tabLst>
                <a:tab pos="444500" algn="l"/>
              </a:tabLst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	Вдоль жилых микрорайонов поселка проходит поселковая автодорога, соединяясь с федеральной на город Новый Уренгой с развилкой на город Муравленко. Вблизи поселка Ханымей находятся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Вынгаяхинское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Етыпуровское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нефтегазовые месторождения, которые являются местом работы большинства жителей поселка. Месторождения соединены с поселком автомобильной дорогой. Экономической базой развития поселка явилось строительство и эксплуатация железной дороги и железнодорожной станции «Ханымей», а также разработка месторождений и транспортировка углеводородного сырья.</a:t>
            </a:r>
          </a:p>
          <a:p>
            <a:pPr algn="just">
              <a:tabLst>
                <a:tab pos="444500" algn="l"/>
              </a:tabLst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	В поселке Ханымей зарегистрирована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Пяко-Пуровская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община коренных малочисленных народов Севера, основным видом деятельности которой является: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рыбодобыча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охотничий промысел, сбор дикоросов. Общине в пользование выделена территория площадью 298,7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тыс.га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2040" y="1124744"/>
            <a:ext cx="3556911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016275" y="5391493"/>
            <a:ext cx="38726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Территория муниципального образования поселок Ханымей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49466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5739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23528" y="980728"/>
            <a:ext cx="8424936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Население</a:t>
            </a:r>
            <a:endParaRPr lang="ru-RU" sz="1400" i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444500" algn="l"/>
              </a:tabLst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	Демографическая ситуация в поселке Ханымей в 2016 году развивалась под влиянием сложившейся динамики рождаемости, смертности и миграции. Согласно статистическим данным, в 2016 году в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Ханымее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отмечена незначительная убыль населения. На 01.01.2017 в поселке проживают  4 450 человек. Для сравнения, на 01 января 2016 эта цифра составляла 4 560.</a:t>
            </a:r>
          </a:p>
          <a:p>
            <a:pPr algn="just">
              <a:tabLst>
                <a:tab pos="444500" algn="l"/>
              </a:tabLst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	Численность жителей, обладающих активным избирательным правом на 01 января 2017 года составляет 3 024.</a:t>
            </a:r>
          </a:p>
          <a:p>
            <a:pPr algn="just">
              <a:tabLst>
                <a:tab pos="444500" algn="l"/>
              </a:tabLst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tabLst>
                <a:tab pos="444500" algn="l"/>
              </a:tabLst>
            </a:pP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Основные 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социально-экономические индикаторы</a:t>
            </a:r>
          </a:p>
          <a:p>
            <a:pPr algn="ctr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449263" algn="l"/>
              </a:tabLst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	Динамика заработной платы на территории муниципального образования поселок Ханымей в 2016 году составила 4 %, прогноз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роста номинальной начисленной заработной платы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 2017 год – 6,4 %.</a:t>
            </a:r>
          </a:p>
          <a:p>
            <a:pPr algn="just">
              <a:tabLst>
                <a:tab pos="449263" algn="l"/>
              </a:tabLst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Характеристики местного бюджета</a:t>
            </a:r>
            <a:endParaRPr lang="ru-RU" sz="1400" i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444500" algn="l"/>
              </a:tabLst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444500" algn="l"/>
              </a:tabLst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	Общий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объем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доходов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бюджета муниципального образования поселок Ханымей на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2016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год утвержден решением Собрания депутатов 3-го созыва от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21.12.2015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года №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170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«О бюджете муниципального образования поселок Ханымей на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2016 год» (с изменениями и дополнениями)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составил 133,4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млн.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руб., расходов – 133,1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млн.руб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>
              <a:tabLst>
                <a:tab pos="444500" algn="l"/>
              </a:tabLst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	Для сравнения, в предшествующих 2014-м и 2015-м годах доходы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бюджета муниципального образования поселок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Ханымей составили: 119,9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млн.руб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(2014г.) и 142,2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млн.руб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(2015г.), расходы: 122,1 млн. руб. (2014г.) и 140,2 млн. руб. (2015г.).</a:t>
            </a:r>
          </a:p>
          <a:p>
            <a:pPr algn="just">
              <a:tabLst>
                <a:tab pos="444500" algn="l"/>
              </a:tabLst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Прогнозные значения бюджета на текущий год (2017 год) в доходной части составляют 128,6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млн.руб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., в расходной части - 136,2 млн. руб., на 2018 год – 116,1 млн. руб., на 2019 год – 121,5 млн. руб.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58453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5739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28886" y="980728"/>
            <a:ext cx="8491586" cy="572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Организация местного самоуправления</a:t>
            </a:r>
          </a:p>
          <a:p>
            <a:pPr algn="ctr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449263" algn="l"/>
              </a:tabLst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	Согласно пункту 1 статьи 3 Устава муниципального образования поселок Ханымей, для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решения вопросов местного значения в муниципальном образовании образуются следующие органы местного самоуправления:</a:t>
            </a:r>
          </a:p>
          <a:p>
            <a:pPr algn="just">
              <a:tabLst>
                <a:tab pos="449263" algn="l"/>
              </a:tabLst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	1) представительный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орган муниципального образования – Собрание депутатов муниципального образования поселок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Ханымей;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449263" algn="l"/>
              </a:tabLst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	2) выборное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высшее должностное лицо муниципального образования – Глава муниципального образования поселок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Ханымей;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449263" algn="l"/>
              </a:tabLst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	3) исполнительно-распорядительный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орган муниципального образования - Администрация муниципального образования поселок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Ханымей.</a:t>
            </a:r>
          </a:p>
          <a:p>
            <a:pPr algn="just">
              <a:tabLst>
                <a:tab pos="449263" algn="l"/>
              </a:tabLst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tabLst>
                <a:tab pos="449263" algn="l"/>
              </a:tabLst>
            </a:pP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Собрание депутатов муниципального образования поселок Ханымей</a:t>
            </a:r>
          </a:p>
          <a:p>
            <a:pPr algn="ctr">
              <a:tabLst>
                <a:tab pos="449263" algn="l"/>
              </a:tabLst>
            </a:pPr>
            <a:endParaRPr lang="ru-RU" sz="1400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449263" algn="l"/>
              </a:tabLst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	Главой 4 Устава муниципального образования поселок Ханымей, статьей 21 установлено, что Собрание депутатов обладает правом представлять интересы населения и принимать от его имени решения, действующие на всей территории муниципального образования. Собрание депутатов состоит из 10 депутатов, избираемых на основе всеобщего равного и прямого избирательного права при тайном голосовании в соответствии с федеральными законами и законами автономного округа сроком на 5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лет.</a:t>
            </a:r>
          </a:p>
          <a:p>
            <a:pPr algn="just">
              <a:tabLst>
                <a:tab pos="449263" algn="l"/>
              </a:tabLst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Выборы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депутатов осуществляются на основе мажоритарной системы по многомандатным избирательным округам в порядке, установленном федеральным законом и законом автономного округа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Собрание депутатов обладает правами юридического лица в соответствии с федеральным законодательством.</a:t>
            </a:r>
          </a:p>
          <a:p>
            <a:pPr algn="just">
              <a:tabLst>
                <a:tab pos="449263" algn="l"/>
              </a:tabLst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449263" algn="l"/>
              </a:tabLst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449263" algn="l"/>
              </a:tabLst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93316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44"/>
            <a:ext cx="9144000" cy="695739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20155" y="1069794"/>
            <a:ext cx="489654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449263" algn="l"/>
              </a:tabLst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	Полномочия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Председателя Собрания депутатов исполняет Глава поселка. Депутаты Собрания депутатов избирают в установленном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Уставом поселка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и регламентом Собрания депутатов порядке заместителя Председателя Собрания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депутатов,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образуют постоянные и временные комиссии, рабочие группы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lvl="1" indent="45720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своей деятельности Собрание депутатов подотчетно населению муниципального образования.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 lvl="1" indent="457200" algn="just"/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0" lvl="1" algn="ctr"/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Политические партии 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муниципального образования поселок 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Ханымей</a:t>
            </a:r>
          </a:p>
          <a:p>
            <a:pPr marL="0" lvl="1" algn="ctr"/>
            <a:endParaRPr lang="ru-RU" sz="1400" i="1" dirty="0">
              <a:latin typeface="Times New Roman" pitchFamily="18" charset="0"/>
              <a:cs typeface="Times New Roman" pitchFamily="18" charset="0"/>
            </a:endParaRPr>
          </a:p>
          <a:p>
            <a:pPr marL="0" lvl="1" algn="just">
              <a:tabLst>
                <a:tab pos="449263" algn="l"/>
              </a:tabLst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	На территории муниципального образования поселок Ханымей зарегистрировано 2 первичных отделения Всероссийской политической партии «Единая Россия», также имеются представители таких политических партий как «Справедливая Россия», «ЛДПР», «КПРФ» и др.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В представительном органе муниципального образования поселок Ханымей, все 10 депутатов Собрания депутатов муниципального образования поселок Ханымей 3-го созыва являются членами партии «Единая Россия».</a:t>
            </a:r>
          </a:p>
          <a:p>
            <a:pPr marL="0" lvl="1" algn="just">
              <a:tabLst>
                <a:tab pos="449263" algn="l"/>
              </a:tabLst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Объект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196752"/>
            <a:ext cx="3368036" cy="189452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2694" y="3645024"/>
            <a:ext cx="3411438" cy="1918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643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5739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43508" y="1052736"/>
            <a:ext cx="885698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/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Глава муниципального образования поселок Ханымей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1628800"/>
            <a:ext cx="8496944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just">
              <a:tabLst>
                <a:tab pos="449263" algn="l"/>
              </a:tabLst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	В 4 главе Устава муниципального образования поселок Ханымей также регламентируется способ избрания Главы поселка и исполняемые им полномочия. Так, статьёй 28 Устава определено, что Глава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поселка является высшим должностным лицом муниципального образования, наделенным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собственными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полномочиями по вопросам местного значения и возглавляет Администрацию поселка на принципах единоначалия.</a:t>
            </a:r>
          </a:p>
          <a:p>
            <a:pPr marL="0" lvl="2" algn="just">
              <a:tabLst>
                <a:tab pos="449263" algn="l"/>
              </a:tabLst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	Глава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поселка избирается на муниципальных выборах сроком на 5 лет. Выборы Главы поселка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проводятся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по мажоритарной системе относительного большинства.</a:t>
            </a:r>
          </a:p>
          <a:p>
            <a:pPr marL="0" lvl="2" indent="45720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Полномочия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Главы поселка начинаются со дня его вступления в должность и прекращаются в день вступления в должность вновь избранного Главы поселка.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Днем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вступления Главы поселка в должность считается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день публичного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принятия им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присяги, но не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позднее, чем на 15 день с момента официального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объявления результатов выборов.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Глава поселка в своей деятельности подконтролен и подотчетен населению и Собранию депутатов.</a:t>
            </a:r>
          </a:p>
          <a:p>
            <a:pPr algn="just">
              <a:tabLst>
                <a:tab pos="449263" algn="l"/>
              </a:tabLst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	Статьей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29 Устава муниципального образования поселок Ханымей закреплены полномочия Главы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муниципального образования поселок Ханымей: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449263" algn="l"/>
              </a:tabLst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качестве Главы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поселка: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1) представляет муниципальное образование в отношениях с органами местного самоуправления других муниципальных образований, органами государственной власти, гражданами и организациями, без доверенности действует от имени муниципального образования;</a:t>
            </a: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2) подписывает и обнародует в порядке, установленном Уставом поселка, нормативные правовые акты, принятые Собранием депутатов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3) издает в пределах своих полномочий правовые акты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1400" i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5001977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4686</TotalTime>
  <Words>767</Words>
  <Application>Microsoft Office PowerPoint</Application>
  <PresentationFormat>Экран (4:3)</PresentationFormat>
  <Paragraphs>187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CtrlSoft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Работа</dc:creator>
  <cp:lastModifiedBy>Специалист</cp:lastModifiedBy>
  <cp:revision>115</cp:revision>
  <cp:lastPrinted>2017-04-19T06:10:09Z</cp:lastPrinted>
  <dcterms:created xsi:type="dcterms:W3CDTF">2016-09-12T11:50:35Z</dcterms:created>
  <dcterms:modified xsi:type="dcterms:W3CDTF">2017-05-21T16:14:25Z</dcterms:modified>
</cp:coreProperties>
</file>